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PT Sans Narrow"/>
      <p:regular r:id="rId16"/>
      <p:bold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PTSansNarrow-bold.fntdata"/><Relationship Id="rId16" Type="http://schemas.openxmlformats.org/officeDocument/2006/relationships/font" Target="fonts/PTSansNarrow-regular.fntdata"/><Relationship Id="rId5" Type="http://schemas.openxmlformats.org/officeDocument/2006/relationships/slide" Target="slides/slide1.xml"/><Relationship Id="rId19" Type="http://schemas.openxmlformats.org/officeDocument/2006/relationships/font" Target="fonts/OpenSans-bold.fntdata"/><Relationship Id="rId6" Type="http://schemas.openxmlformats.org/officeDocument/2006/relationships/slide" Target="slides/slide2.xml"/><Relationship Id="rId18"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http://www.deafandloud.com/#!videos/cee5"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deafandloud.com/" TargetMode="External"/><Relationship Id="rId4" Type="http://schemas.openxmlformats.org/officeDocument/2006/relationships/image" Target="../media/image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s://www.youtube.com/watch?v=RoNR6EWT7D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research.google.com/pubs/author32412.html" TargetMode="External"/><Relationship Id="rId4"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kairos.technorhetoric.net/1.2/coverweb/cmcmday.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s://www.youtube.com/watch?v=F5W604uSkrk" TargetMode="External"/><Relationship Id="rId4" Type="http://schemas.openxmlformats.org/officeDocument/2006/relationships/image" Target="../media/image02.png"/><Relationship Id="rId5"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ocbyS9-3jjM" TargetMode="External"/><Relationship Id="rId4"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490250" y="526350"/>
            <a:ext cx="5613600" cy="4090800"/>
          </a:xfrm>
          <a:prstGeom prst="rect">
            <a:avLst/>
          </a:prstGeom>
        </p:spPr>
        <p:txBody>
          <a:bodyPr anchorCtr="0" anchor="ctr" bIns="91425" lIns="91425" rIns="91425" tIns="91425">
            <a:noAutofit/>
          </a:bodyPr>
          <a:lstStyle/>
          <a:p>
            <a:pPr lvl="0">
              <a:spcBef>
                <a:spcPts val="0"/>
              </a:spcBef>
              <a:buNone/>
            </a:pPr>
            <a:r>
              <a:rPr b="1" i="1" lang="en">
                <a:solidFill>
                  <a:srgbClr val="000000"/>
                </a:solidFill>
              </a:rPr>
              <a:t>Prelude:</a:t>
            </a:r>
            <a:r>
              <a:rPr lang="en"/>
              <a:t>  </a:t>
            </a:r>
          </a:p>
          <a:p>
            <a:pPr lvl="0">
              <a:spcBef>
                <a:spcPts val="0"/>
              </a:spcBef>
              <a:buNone/>
            </a:pPr>
            <a:r>
              <a:rPr lang="en"/>
              <a:t>Walk into My Circle…</a:t>
            </a:r>
          </a:p>
          <a:p>
            <a:pPr lvl="0">
              <a:spcBef>
                <a:spcPts val="0"/>
              </a:spcBef>
              <a:buNone/>
            </a:pPr>
            <a:r>
              <a:rPr lang="en" sz="3000"/>
              <a:t>(sean forbes)</a:t>
            </a:r>
          </a:p>
          <a:p>
            <a:pPr lvl="0">
              <a:spcBef>
                <a:spcPts val="0"/>
              </a:spcBef>
              <a:buNone/>
            </a:pPr>
            <a:r>
              <a:rPr lang="en" sz="2400" u="sng">
                <a:solidFill>
                  <a:schemeClr val="hlink"/>
                </a:solidFill>
                <a:hlinkClick r:id="rId3"/>
              </a:rPr>
              <a:t>http://www.deafandloud.com/#!videos/cee5</a:t>
            </a:r>
          </a:p>
          <a:p>
            <a:pPr lvl="0">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idx="1" type="body"/>
          </p:nvPr>
        </p:nvSpPr>
        <p:spPr>
          <a:xfrm>
            <a:off x="311700" y="935300"/>
            <a:ext cx="8520600" cy="3834300"/>
          </a:xfrm>
          <a:prstGeom prst="rect">
            <a:avLst/>
          </a:prstGeom>
        </p:spPr>
        <p:txBody>
          <a:bodyPr anchorCtr="0" anchor="t" bIns="91425" lIns="91425" rIns="91425" tIns="91425">
            <a:noAutofit/>
          </a:bodyPr>
          <a:lstStyle/>
          <a:p>
            <a:pPr lvl="0">
              <a:spcBef>
                <a:spcPts val="0"/>
              </a:spcBef>
              <a:buNone/>
            </a:pPr>
            <a:r>
              <a:rPr b="1" lang="en">
                <a:solidFill>
                  <a:srgbClr val="000000"/>
                </a:solidFill>
              </a:rPr>
              <a:t>Sean Forbes, (deaf) musician</a:t>
            </a:r>
          </a:p>
          <a:p>
            <a:pPr lvl="0">
              <a:spcBef>
                <a:spcPts val="0"/>
              </a:spcBef>
              <a:buNone/>
            </a:pPr>
            <a:r>
              <a:rPr b="1" lang="en" sz="1400" u="sng">
                <a:solidFill>
                  <a:schemeClr val="hlink"/>
                </a:solidFill>
                <a:hlinkClick r:id="rId3"/>
              </a:rPr>
              <a:t>http://www.deafandloud.com/</a:t>
            </a:r>
            <a:r>
              <a:rPr b="1" lang="en" sz="1400">
                <a:solidFill>
                  <a:srgbClr val="000000"/>
                </a:solidFill>
              </a:rPr>
              <a:t>  </a:t>
            </a:r>
          </a:p>
          <a:p>
            <a:pPr lvl="0">
              <a:spcBef>
                <a:spcPts val="0"/>
              </a:spcBef>
              <a:buNone/>
            </a:pPr>
            <a:r>
              <a:t/>
            </a:r>
            <a:endParaRPr b="1" sz="1400">
              <a:solidFill>
                <a:srgbClr val="000000"/>
              </a:solidFill>
            </a:endParaRPr>
          </a:p>
          <a:p>
            <a:pPr lvl="0" rtl="0">
              <a:spcBef>
                <a:spcPts val="0"/>
              </a:spcBef>
              <a:buNone/>
            </a:pPr>
            <a:r>
              <a:t/>
            </a:r>
            <a:endParaRPr b="1" sz="1400">
              <a:solidFill>
                <a:srgbClr val="000000"/>
              </a:solidFill>
            </a:endParaRPr>
          </a:p>
        </p:txBody>
      </p:sp>
      <p:sp>
        <p:nvSpPr>
          <p:cNvPr id="123" name="Shape 123"/>
          <p:cNvSpPr txBox="1"/>
          <p:nvPr>
            <p:ph type="title"/>
          </p:nvPr>
        </p:nvSpPr>
        <p:spPr>
          <a:xfrm>
            <a:off x="311700" y="128600"/>
            <a:ext cx="6550200" cy="806700"/>
          </a:xfrm>
          <a:prstGeom prst="rect">
            <a:avLst/>
          </a:prstGeom>
        </p:spPr>
        <p:txBody>
          <a:bodyPr anchorCtr="0" anchor="t" bIns="91425" lIns="91425" rIns="91425" tIns="91425">
            <a:noAutofit/>
          </a:bodyPr>
          <a:lstStyle/>
          <a:p>
            <a:pPr lvl="0" rtl="0">
              <a:spcBef>
                <a:spcPts val="0"/>
              </a:spcBef>
              <a:buNone/>
            </a:pPr>
            <a:r>
              <a:rPr lang="en"/>
              <a:t>Unique approaches to captioning</a:t>
            </a:r>
          </a:p>
        </p:txBody>
      </p:sp>
      <p:pic>
        <p:nvPicPr>
          <p:cNvPr id="124" name="Shape 124"/>
          <p:cNvPicPr preferRelativeResize="0"/>
          <p:nvPr/>
        </p:nvPicPr>
        <p:blipFill>
          <a:blip r:embed="rId4">
            <a:alphaModFix/>
          </a:blip>
          <a:stretch>
            <a:fillRect/>
          </a:stretch>
        </p:blipFill>
        <p:spPr>
          <a:xfrm>
            <a:off x="5039649" y="1192350"/>
            <a:ext cx="3467438" cy="35772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140275"/>
            <a:ext cx="8520600" cy="631200"/>
          </a:xfrm>
          <a:prstGeom prst="rect">
            <a:avLst/>
          </a:prstGeom>
        </p:spPr>
        <p:txBody>
          <a:bodyPr anchorCtr="0" anchor="t" bIns="91425" lIns="91425" rIns="91425" tIns="91425">
            <a:noAutofit/>
          </a:bodyPr>
          <a:lstStyle/>
          <a:p>
            <a:pPr lvl="0">
              <a:spcBef>
                <a:spcPts val="0"/>
              </a:spcBef>
              <a:buNone/>
            </a:pPr>
            <a:r>
              <a:rPr lang="en"/>
              <a:t>Do-do?  So, what will you (captioning) do?</a:t>
            </a:r>
          </a:p>
        </p:txBody>
      </p:sp>
      <p:sp>
        <p:nvSpPr>
          <p:cNvPr id="130" name="Shape 130"/>
          <p:cNvSpPr txBox="1"/>
          <p:nvPr>
            <p:ph idx="1" type="body"/>
          </p:nvPr>
        </p:nvSpPr>
        <p:spPr>
          <a:xfrm>
            <a:off x="311700" y="865050"/>
            <a:ext cx="3999900" cy="3703800"/>
          </a:xfrm>
          <a:prstGeom prst="rect">
            <a:avLst/>
          </a:prstGeom>
        </p:spPr>
        <p:txBody>
          <a:bodyPr anchorCtr="0" anchor="t" bIns="91425" lIns="91425" rIns="91425" tIns="91425">
            <a:noAutofit/>
          </a:bodyPr>
          <a:lstStyle/>
          <a:p>
            <a:pPr lvl="0">
              <a:spcBef>
                <a:spcPts val="0"/>
              </a:spcBef>
              <a:buNone/>
            </a:pPr>
            <a:r>
              <a:rPr b="1" lang="en"/>
              <a:t>How to think about/make captions for your C60 video? </a:t>
            </a:r>
          </a:p>
        </p:txBody>
      </p:sp>
      <p:sp>
        <p:nvSpPr>
          <p:cNvPr id="131" name="Shape 131"/>
          <p:cNvSpPr txBox="1"/>
          <p:nvPr>
            <p:ph idx="2" type="body"/>
          </p:nvPr>
        </p:nvSpPr>
        <p:spPr>
          <a:xfrm>
            <a:off x="4832400" y="865075"/>
            <a:ext cx="3999900" cy="3703800"/>
          </a:xfrm>
          <a:prstGeom prst="rect">
            <a:avLst/>
          </a:prstGeom>
        </p:spPr>
        <p:txBody>
          <a:bodyPr anchorCtr="0" anchor="t" bIns="91425" lIns="91425" rIns="91425" tIns="91425">
            <a:noAutofit/>
          </a:bodyPr>
          <a:lstStyle/>
          <a:p>
            <a:pPr lvl="0">
              <a:spcBef>
                <a:spcPts val="0"/>
              </a:spcBef>
              <a:buNone/>
            </a:pPr>
            <a:r>
              <a:rPr b="1" lang="en"/>
              <a:t>How to teach/encourage captions in your writing program and classrooms?</a:t>
            </a:r>
          </a:p>
          <a:p>
            <a:pPr lvl="0">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ctrTitle"/>
          </p:nvPr>
        </p:nvSpPr>
        <p:spPr>
          <a:xfrm>
            <a:off x="1004150" y="1751764"/>
            <a:ext cx="7136700" cy="1022400"/>
          </a:xfrm>
          <a:prstGeom prst="rect">
            <a:avLst/>
          </a:prstGeom>
        </p:spPr>
        <p:txBody>
          <a:bodyPr anchorCtr="0" anchor="b" bIns="91425" lIns="91425" rIns="91425" tIns="91425">
            <a:noAutofit/>
          </a:bodyPr>
          <a:lstStyle/>
          <a:p>
            <a:pPr lvl="0">
              <a:spcBef>
                <a:spcPts val="0"/>
              </a:spcBef>
              <a:buNone/>
            </a:pPr>
            <a:r>
              <a:rPr lang="en"/>
              <a:t>Captioning, Rhetorically</a:t>
            </a:r>
          </a:p>
        </p:txBody>
      </p:sp>
      <p:sp>
        <p:nvSpPr>
          <p:cNvPr id="72" name="Shape 72"/>
          <p:cNvSpPr txBox="1"/>
          <p:nvPr>
            <p:ph idx="1" type="subTitle"/>
          </p:nvPr>
        </p:nvSpPr>
        <p:spPr>
          <a:xfrm>
            <a:off x="2137225" y="2850039"/>
            <a:ext cx="4870500" cy="792600"/>
          </a:xfrm>
          <a:prstGeom prst="rect">
            <a:avLst/>
          </a:prstGeom>
        </p:spPr>
        <p:txBody>
          <a:bodyPr anchorCtr="0" anchor="t" bIns="91425" lIns="91425" rIns="91425" tIns="91425">
            <a:noAutofit/>
          </a:bodyPr>
          <a:lstStyle/>
          <a:p>
            <a:pPr lvl="0">
              <a:spcBef>
                <a:spcPts val="0"/>
              </a:spcBef>
              <a:buNone/>
            </a:pPr>
            <a:r>
              <a:rPr b="1" lang="en">
                <a:solidFill>
                  <a:srgbClr val="000000"/>
                </a:solidFill>
              </a:rPr>
              <a:t>Brenda Jo Brueggemann</a:t>
            </a:r>
          </a:p>
          <a:p>
            <a:pPr lvl="0">
              <a:spcBef>
                <a:spcPts val="0"/>
              </a:spcBef>
              <a:buNone/>
            </a:pPr>
            <a:r>
              <a:rPr lang="en" sz="1400"/>
              <a:t>brendabrueggemann@gmail.com</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1157300" y="1157300"/>
            <a:ext cx="5903400" cy="3459900"/>
          </a:xfrm>
          <a:prstGeom prst="rect">
            <a:avLst/>
          </a:prstGeom>
          <a:solidFill>
            <a:srgbClr val="EAD1DC"/>
          </a:solidFill>
        </p:spPr>
        <p:txBody>
          <a:bodyPr anchorCtr="0" anchor="ctr" bIns="91425" lIns="91425" rIns="91425" tIns="91425">
            <a:noAutofit/>
          </a:bodyPr>
          <a:lstStyle/>
          <a:p>
            <a:pPr lvl="0">
              <a:spcBef>
                <a:spcPts val="0"/>
              </a:spcBef>
              <a:buNone/>
            </a:pPr>
            <a:r>
              <a:rPr lang="en">
                <a:solidFill>
                  <a:srgbClr val="000000"/>
                </a:solidFill>
              </a:rPr>
              <a:t>Why I Mind….</a:t>
            </a:r>
          </a:p>
          <a:p>
            <a:pPr lvl="0">
              <a:spcBef>
                <a:spcPts val="0"/>
              </a:spcBef>
              <a:buNone/>
            </a:pPr>
            <a:r>
              <a:rPr lang="en" sz="2400" u="sng">
                <a:solidFill>
                  <a:schemeClr val="hlink"/>
                </a:solidFill>
                <a:hlinkClick r:id="rId3"/>
              </a:rPr>
              <a:t>https://www.youtube.com/watch?v=RoNR6EWT7D4</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11700" y="198725"/>
            <a:ext cx="8520600" cy="666300"/>
          </a:xfrm>
          <a:prstGeom prst="rect">
            <a:avLst/>
          </a:prstGeom>
        </p:spPr>
        <p:txBody>
          <a:bodyPr anchorCtr="0" anchor="t" bIns="91425" lIns="91425" rIns="91425" tIns="91425">
            <a:noAutofit/>
          </a:bodyPr>
          <a:lstStyle/>
          <a:p>
            <a:pPr lvl="0" algn="ctr">
              <a:spcBef>
                <a:spcPts val="0"/>
              </a:spcBef>
              <a:buNone/>
            </a:pPr>
            <a:r>
              <a:rPr lang="en"/>
              <a:t>Communication (hyphen) Captioning</a:t>
            </a:r>
          </a:p>
        </p:txBody>
      </p:sp>
      <p:sp>
        <p:nvSpPr>
          <p:cNvPr id="83" name="Shape 83"/>
          <p:cNvSpPr txBox="1"/>
          <p:nvPr>
            <p:ph idx="1" type="body"/>
          </p:nvPr>
        </p:nvSpPr>
        <p:spPr>
          <a:xfrm>
            <a:off x="311700" y="1005325"/>
            <a:ext cx="3999900" cy="4068000"/>
          </a:xfrm>
          <a:prstGeom prst="rect">
            <a:avLst/>
          </a:prstGeom>
        </p:spPr>
        <p:txBody>
          <a:bodyPr anchorCtr="0" anchor="t" bIns="91425" lIns="91425" rIns="91425" tIns="91425">
            <a:noAutofit/>
          </a:bodyPr>
          <a:lstStyle/>
          <a:p>
            <a:pPr lvl="0">
              <a:spcBef>
                <a:spcPts val="0"/>
              </a:spcBef>
              <a:buNone/>
            </a:pPr>
            <a:r>
              <a:rPr b="1" lang="en" sz="1800"/>
              <a:t>All the forms of communication</a:t>
            </a:r>
          </a:p>
        </p:txBody>
      </p:sp>
      <p:sp>
        <p:nvSpPr>
          <p:cNvPr id="84" name="Shape 84"/>
          <p:cNvSpPr txBox="1"/>
          <p:nvPr>
            <p:ph idx="2" type="body"/>
          </p:nvPr>
        </p:nvSpPr>
        <p:spPr>
          <a:xfrm>
            <a:off x="4832400" y="1005325"/>
            <a:ext cx="3999900" cy="3939600"/>
          </a:xfrm>
          <a:prstGeom prst="rect">
            <a:avLst/>
          </a:prstGeom>
        </p:spPr>
        <p:txBody>
          <a:bodyPr anchorCtr="0" anchor="t" bIns="91425" lIns="91425" rIns="91425" tIns="91425">
            <a:noAutofit/>
          </a:bodyPr>
          <a:lstStyle/>
          <a:p>
            <a:pPr lvl="0">
              <a:spcBef>
                <a:spcPts val="0"/>
              </a:spcBef>
              <a:buNone/>
            </a:pPr>
            <a:r>
              <a:rPr b="1" lang="en" sz="1800"/>
              <a:t>So, what about the captioning?</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The Backchannel…  inventing the Internet</a:t>
            </a:r>
          </a:p>
        </p:txBody>
      </p:sp>
      <p:sp>
        <p:nvSpPr>
          <p:cNvPr id="90" name="Shape 90"/>
          <p:cNvSpPr txBox="1"/>
          <p:nvPr>
            <p:ph idx="1" type="body"/>
          </p:nvPr>
        </p:nvSpPr>
        <p:spPr>
          <a:xfrm>
            <a:off x="311700" y="1231250"/>
            <a:ext cx="8520600" cy="3302700"/>
          </a:xfrm>
          <a:prstGeom prst="rect">
            <a:avLst/>
          </a:prstGeom>
        </p:spPr>
        <p:txBody>
          <a:bodyPr anchorCtr="0" anchor="t" bIns="91425" lIns="91425" rIns="91425" tIns="91425">
            <a:noAutofit/>
          </a:bodyPr>
          <a:lstStyle/>
          <a:p>
            <a:pPr lvl="0">
              <a:spcBef>
                <a:spcPts val="0"/>
              </a:spcBef>
              <a:buNone/>
            </a:pPr>
            <a:r>
              <a:rPr lang="en" sz="1400" u="sng">
                <a:solidFill>
                  <a:schemeClr val="hlink"/>
                </a:solidFill>
                <a:hlinkClick r:id="rId3"/>
              </a:rPr>
              <a:t>http://research.google.com/pubs/author32412.html</a:t>
            </a:r>
          </a:p>
          <a:p>
            <a:pPr lvl="0" rtl="0">
              <a:spcBef>
                <a:spcPts val="0"/>
              </a:spcBef>
              <a:buNone/>
            </a:pPr>
            <a:r>
              <a:t/>
            </a:r>
            <a:endParaRPr sz="1400"/>
          </a:p>
        </p:txBody>
      </p:sp>
      <p:pic>
        <p:nvPicPr>
          <p:cNvPr id="91" name="Shape 91"/>
          <p:cNvPicPr preferRelativeResize="0"/>
          <p:nvPr/>
        </p:nvPicPr>
        <p:blipFill>
          <a:blip r:embed="rId4">
            <a:alphaModFix/>
          </a:blip>
          <a:stretch>
            <a:fillRect/>
          </a:stretch>
        </p:blipFill>
        <p:spPr>
          <a:xfrm>
            <a:off x="5159050" y="1231249"/>
            <a:ext cx="3470599" cy="34718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09150"/>
            <a:ext cx="8520600" cy="666300"/>
          </a:xfrm>
          <a:prstGeom prst="rect">
            <a:avLst/>
          </a:prstGeom>
        </p:spPr>
        <p:txBody>
          <a:bodyPr anchorCtr="0" anchor="t" bIns="91425" lIns="91425" rIns="91425" tIns="91425">
            <a:noAutofit/>
          </a:bodyPr>
          <a:lstStyle/>
          <a:p>
            <a:pPr lvl="0" rtl="0">
              <a:spcBef>
                <a:spcPts val="0"/>
              </a:spcBef>
              <a:buNone/>
            </a:pPr>
            <a:r>
              <a:rPr lang="en"/>
              <a:t>The Backchannel… </a:t>
            </a:r>
            <a:r>
              <a:rPr lang="en" sz="2400"/>
              <a:t>chatrooms/interaction networks  (ENFI)</a:t>
            </a:r>
          </a:p>
        </p:txBody>
      </p:sp>
      <p:sp>
        <p:nvSpPr>
          <p:cNvPr id="97" name="Shape 97"/>
          <p:cNvSpPr txBox="1"/>
          <p:nvPr>
            <p:ph idx="1" type="body"/>
          </p:nvPr>
        </p:nvSpPr>
        <p:spPr>
          <a:xfrm>
            <a:off x="311700" y="1266325"/>
            <a:ext cx="8520600" cy="3561600"/>
          </a:xfrm>
          <a:prstGeom prst="rect">
            <a:avLst/>
          </a:prstGeom>
        </p:spPr>
        <p:txBody>
          <a:bodyPr anchorCtr="0" anchor="t" bIns="91425" lIns="91425" rIns="91425" tIns="91425">
            <a:noAutofit/>
          </a:bodyPr>
          <a:lstStyle/>
          <a:p>
            <a:pPr lvl="0">
              <a:spcBef>
                <a:spcPts val="0"/>
              </a:spcBef>
              <a:buNone/>
            </a:pPr>
            <a:r>
              <a:rPr b="1" lang="en" u="sng">
                <a:solidFill>
                  <a:schemeClr val="hlink"/>
                </a:solidFill>
                <a:hlinkClick r:id="rId3"/>
              </a:rPr>
              <a:t>http://kairos.technorhetoric.net/1.2/coverweb/cmcmday.html</a:t>
            </a:r>
          </a:p>
          <a:p>
            <a:pPr lvl="0" rtl="0">
              <a:spcBef>
                <a:spcPts val="0"/>
              </a:spcBef>
              <a:buNone/>
            </a:pPr>
            <a:r>
              <a:rPr b="1" lang="en"/>
              <a:t>C. 1995:</a:t>
            </a:r>
            <a:r>
              <a:rPr lang="en"/>
              <a:t>  </a:t>
            </a:r>
            <a:r>
              <a:rPr lang="en">
                <a:solidFill>
                  <a:srgbClr val="000000"/>
                </a:solidFill>
                <a:highlight>
                  <a:srgbClr val="D8BFD8"/>
                </a:highlight>
                <a:latin typeface="Arial"/>
                <a:ea typeface="Arial"/>
                <a:cs typeface="Arial"/>
                <a:sym typeface="Arial"/>
              </a:rPr>
              <a:t>Abstract: This chapter demonstrates how a particular application of CMC, Electronic Networks For Interaction (ENFI) is being used to change the social dynamic of the writing classroom. ENFI is not software but a concept; the concept is essentially that writing is taught in a computer lab with a network supporting real-time CMC. Because it allows teachers and students to explore, collaborate, and expand on ideas in class in writing, and allows them to see each other in the process of developing ideas, writing for each other and not just to "the teacher," ENFI supplements and expands on the activities teachers can use to help students meaningfully participate in a discourse community and improve their writing.</a:t>
            </a:r>
          </a:p>
          <a:p>
            <a:pPr lvl="0" rtl="0">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idx="1" type="body"/>
          </p:nvPr>
        </p:nvSpPr>
        <p:spPr>
          <a:xfrm>
            <a:off x="241575" y="4079725"/>
            <a:ext cx="7824300" cy="923400"/>
          </a:xfrm>
          <a:prstGeom prst="rect">
            <a:avLst/>
          </a:prstGeom>
        </p:spPr>
        <p:txBody>
          <a:bodyPr anchorCtr="0" anchor="ctr" bIns="91425" lIns="91425" rIns="91425" tIns="91425">
            <a:noAutofit/>
          </a:bodyPr>
          <a:lstStyle/>
          <a:p>
            <a:pPr lvl="0">
              <a:spcBef>
                <a:spcPts val="0"/>
              </a:spcBef>
              <a:buNone/>
            </a:pPr>
            <a:r>
              <a:rPr b="1" lang="en">
                <a:solidFill>
                  <a:srgbClr val="000000"/>
                </a:solidFill>
              </a:rPr>
              <a:t>Deaf Gain </a:t>
            </a:r>
            <a:r>
              <a:rPr lang="en" sz="1800"/>
              <a:t>(brought to you by Marlee Matlin and “Switched at Birth”)</a:t>
            </a:r>
          </a:p>
          <a:p>
            <a:pPr lvl="0">
              <a:spcBef>
                <a:spcPts val="0"/>
              </a:spcBef>
              <a:buNone/>
            </a:pPr>
            <a:r>
              <a:rPr b="1" lang="en" sz="1800" u="sng">
                <a:solidFill>
                  <a:schemeClr val="hlink"/>
                </a:solidFill>
                <a:hlinkClick r:id="rId3"/>
              </a:rPr>
              <a:t>https://www.youtube.com/watch?v=F5W604uSkrk</a:t>
            </a:r>
          </a:p>
        </p:txBody>
      </p:sp>
      <p:pic>
        <p:nvPicPr>
          <p:cNvPr id="103" name="Shape 103"/>
          <p:cNvPicPr preferRelativeResize="0"/>
          <p:nvPr/>
        </p:nvPicPr>
        <p:blipFill>
          <a:blip r:embed="rId4">
            <a:alphaModFix/>
          </a:blip>
          <a:stretch>
            <a:fillRect/>
          </a:stretch>
        </p:blipFill>
        <p:spPr>
          <a:xfrm>
            <a:off x="3799175" y="624625"/>
            <a:ext cx="4068050" cy="3047099"/>
          </a:xfrm>
          <a:prstGeom prst="rect">
            <a:avLst/>
          </a:prstGeom>
          <a:noFill/>
          <a:ln>
            <a:noFill/>
          </a:ln>
        </p:spPr>
      </p:pic>
      <p:pic>
        <p:nvPicPr>
          <p:cNvPr id="104" name="Shape 104"/>
          <p:cNvPicPr preferRelativeResize="0"/>
          <p:nvPr/>
        </p:nvPicPr>
        <p:blipFill>
          <a:blip r:embed="rId5">
            <a:alphaModFix/>
          </a:blip>
          <a:stretch>
            <a:fillRect/>
          </a:stretch>
        </p:blipFill>
        <p:spPr>
          <a:xfrm>
            <a:off x="800950" y="136849"/>
            <a:ext cx="2650774" cy="37792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sp>
        <p:nvSpPr>
          <p:cNvPr id="110" name="Shape 11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So, what do we (ALL) gain from captioning??</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idx="1" type="body"/>
          </p:nvPr>
        </p:nvSpPr>
        <p:spPr>
          <a:xfrm>
            <a:off x="311700" y="1297575"/>
            <a:ext cx="8520600" cy="3471900"/>
          </a:xfrm>
          <a:prstGeom prst="rect">
            <a:avLst/>
          </a:prstGeom>
        </p:spPr>
        <p:txBody>
          <a:bodyPr anchorCtr="0" anchor="t" bIns="91425" lIns="91425" rIns="91425" tIns="91425">
            <a:noAutofit/>
          </a:bodyPr>
          <a:lstStyle/>
          <a:p>
            <a:pPr lvl="0" rtl="0">
              <a:spcBef>
                <a:spcPts val="0"/>
              </a:spcBef>
              <a:buNone/>
            </a:pPr>
            <a:r>
              <a:rPr b="1" lang="en">
                <a:solidFill>
                  <a:srgbClr val="000000"/>
                </a:solidFill>
              </a:rPr>
              <a:t>Wayne Betts, (deaf) filmmaker</a:t>
            </a:r>
          </a:p>
          <a:p>
            <a:pPr lvl="0">
              <a:spcBef>
                <a:spcPts val="0"/>
              </a:spcBef>
              <a:buNone/>
            </a:pPr>
            <a:r>
              <a:rPr b="1" lang="en" sz="1400" u="sng">
                <a:solidFill>
                  <a:schemeClr val="hlink"/>
                </a:solidFill>
                <a:hlinkClick r:id="rId3"/>
              </a:rPr>
              <a:t>https://www.youtube.com/watch?v=ocbyS9-3jjM</a:t>
            </a:r>
          </a:p>
        </p:txBody>
      </p:sp>
      <p:sp>
        <p:nvSpPr>
          <p:cNvPr id="116" name="Shape 116"/>
          <p:cNvSpPr txBox="1"/>
          <p:nvPr>
            <p:ph type="title"/>
          </p:nvPr>
        </p:nvSpPr>
        <p:spPr>
          <a:xfrm>
            <a:off x="311700" y="128600"/>
            <a:ext cx="6550200" cy="806700"/>
          </a:xfrm>
          <a:prstGeom prst="rect">
            <a:avLst/>
          </a:prstGeom>
        </p:spPr>
        <p:txBody>
          <a:bodyPr anchorCtr="0" anchor="t" bIns="91425" lIns="91425" rIns="91425" tIns="91425">
            <a:noAutofit/>
          </a:bodyPr>
          <a:lstStyle/>
          <a:p>
            <a:pPr lvl="0">
              <a:spcBef>
                <a:spcPts val="0"/>
              </a:spcBef>
              <a:buNone/>
            </a:pPr>
            <a:r>
              <a:rPr lang="en"/>
              <a:t>Unique approaches to captioning</a:t>
            </a:r>
          </a:p>
        </p:txBody>
      </p:sp>
      <p:pic>
        <p:nvPicPr>
          <p:cNvPr id="117" name="Shape 117"/>
          <p:cNvPicPr preferRelativeResize="0"/>
          <p:nvPr/>
        </p:nvPicPr>
        <p:blipFill>
          <a:blip r:embed="rId4">
            <a:alphaModFix/>
          </a:blip>
          <a:stretch>
            <a:fillRect/>
          </a:stretch>
        </p:blipFill>
        <p:spPr>
          <a:xfrm>
            <a:off x="5062975" y="935287"/>
            <a:ext cx="3962825" cy="39628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